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7" r:id="rId20"/>
    <p:sldId id="278" r:id="rId21"/>
    <p:sldId id="279" r:id="rId22"/>
    <p:sldId id="280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28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697bb30c5bbaf6de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697bb30c5bbaf6de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697bb30c5bbaf6de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697bb30c5bbaf6de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697bb30c5bbaf6de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697bb30c5bbaf6de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97bb30c5bbaf6de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697bb30c5bbaf6de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697bb30c5bbaf6de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697bb30c5bbaf6de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697bb30c5bbaf6de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697bb30c5bbaf6de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697bb30c5bbaf6de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697bb30c5bbaf6de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697bb30c5bbaf6de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697bb30c5bbaf6de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697bb30c5bbaf6de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697bb30c5bbaf6de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697bb30c5bbaf6de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697bb30c5bbaf6de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97bb30c5bbaf6de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97bb30c5bbaf6de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697bb30c5bbaf6de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697bb30c5bbaf6de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697bb30c5bbaf6de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697bb30c5bbaf6de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697bb30c5bbaf6de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697bb30c5bbaf6de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97bb30c5bbaf6de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97bb30c5bbaf6de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97bb30c5bbaf6de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97bb30c5bbaf6de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97bb30c5bbaf6de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97bb30c5bbaf6de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97bb30c5bbaf6de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97bb30c5bbaf6de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97bb30c5bbaf6de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97bb30c5bbaf6de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697bb30c5bbaf6de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697bb30c5bbaf6de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97bb30c5bbaf6de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697bb30c5bbaf6de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Лекция </a:t>
            </a:r>
            <a:r>
              <a:rPr lang="ru-KZ"/>
              <a:t>10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Мәліметтер</a:t>
            </a:r>
            <a:r>
              <a:rPr lang="ru-R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базасының</a:t>
            </a:r>
            <a:r>
              <a:rPr lang="ru-R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объектілерін</a:t>
            </a:r>
            <a:r>
              <a:rPr lang="ru-R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қосу</a:t>
            </a:r>
            <a:r>
              <a:rPr lang="ru-R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ерекшеліктері</a:t>
            </a:r>
            <a:r>
              <a:rPr lang="ru-R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Индекстеу</a:t>
            </a:r>
            <a:r>
              <a:rPr lang="ru-R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311700" y="331850"/>
            <a:ext cx="8520600" cy="42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Индекстер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дерекқор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өнімділігін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жақсарту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үшін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пайдаланылады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,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бірақ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біз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оларды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пайдаланудан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аулақ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болуымыз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керек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жағдайлар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бар: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Шағын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кестелер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үшін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индекстерді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қолданбаңыз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endParaRPr lang="ru-RU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Жаңа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деректер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жиі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қосылады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немесе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өзгертіледі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деп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күтілетін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кестелерде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индекстерді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пайдаланбаңыз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endParaRPr lang="ru-RU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Жиі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өңделетін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бағандар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үшін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пайдаланбаңыз</a:t>
            </a:r>
            <a:endParaRPr lang="ru-RU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endParaRPr lang="ru-RU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  <a:r>
              <a:rPr lang="en-US" sz="1500" dirty="0">
                <a:solidFill>
                  <a:srgbClr val="333333"/>
                </a:solidFill>
                <a:highlight>
                  <a:srgbClr val="FFFFFF"/>
                </a:highlight>
              </a:rPr>
              <a:t>NULL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мәндері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көп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бағандарда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индекстерді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пайдаланбаңыз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>
            <a:spLocks noGrp="1"/>
          </p:cNvSpPr>
          <p:nvPr>
            <p:ph type="body" idx="1"/>
          </p:nvPr>
        </p:nvSpPr>
        <p:spPr>
          <a:xfrm>
            <a:off x="311700" y="135750"/>
            <a:ext cx="8520600" cy="4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chemeClr val="dk1"/>
                </a:solidFill>
              </a:rPr>
              <a:t>Индекстердің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бірнеше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сипаттамалары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болуы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мүмкін</a:t>
            </a:r>
            <a:r>
              <a:rPr lang="ru-RU" sz="1500" dirty="0">
                <a:solidFill>
                  <a:schemeClr val="dk1"/>
                </a:solidFill>
              </a:rPr>
              <a:t>, </a:t>
            </a:r>
            <a:r>
              <a:rPr lang="ru-RU" sz="1500" dirty="0" err="1">
                <a:solidFill>
                  <a:schemeClr val="dk1"/>
                </a:solidFill>
              </a:rPr>
              <a:t>олар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жасалған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кезде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немесе</a:t>
            </a:r>
            <a:r>
              <a:rPr lang="ru-RU" sz="1500" dirty="0">
                <a:solidFill>
                  <a:schemeClr val="dk1"/>
                </a:solidFill>
              </a:rPr>
              <a:t> бар </a:t>
            </a:r>
            <a:r>
              <a:rPr lang="ru-RU" sz="1500" dirty="0" err="1">
                <a:solidFill>
                  <a:schemeClr val="dk1"/>
                </a:solidFill>
              </a:rPr>
              <a:t>индекстерді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өзгерту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арқылы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орнатылуы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мүмкін</a:t>
            </a:r>
            <a:r>
              <a:rPr lang="ru-RU" sz="15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500" dirty="0">
                <a:solidFill>
                  <a:srgbClr val="212529"/>
                </a:solidFill>
              </a:rPr>
              <a:t>CREATE CLUSTERED INDEX ix_clust_employee_id ON Employees(EmployeeId, Email);  </a:t>
            </a:r>
            <a:endParaRPr sz="1500" dirty="0">
              <a:solidFill>
                <a:srgbClr val="212529"/>
              </a:solidFill>
            </a:endParaRPr>
          </a:p>
          <a:p>
            <a:pPr marL="50800" marR="5080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rgbClr val="212529"/>
              </a:solidFill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chemeClr val="dk1"/>
                </a:solidFill>
              </a:rPr>
              <a:t>Жоғарыдағы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en-US" sz="1500" dirty="0">
                <a:solidFill>
                  <a:schemeClr val="dk1"/>
                </a:solidFill>
              </a:rPr>
              <a:t>SQL </a:t>
            </a:r>
            <a:r>
              <a:rPr lang="ru-RU" sz="1500" dirty="0" err="1">
                <a:solidFill>
                  <a:schemeClr val="dk1"/>
                </a:solidFill>
              </a:rPr>
              <a:t>мәлімдемесі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Қызметкерлерде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жаңа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жасайды</a:t>
            </a:r>
            <a:r>
              <a:rPr lang="ru-RU" sz="15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b="1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индекстер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dirty="0">
                <a:solidFill>
                  <a:schemeClr val="dk1"/>
                </a:solidFill>
              </a:rPr>
              <a:t>– </a:t>
            </a:r>
            <a:r>
              <a:rPr lang="ru-RU" sz="1500" dirty="0" err="1">
                <a:solidFill>
                  <a:schemeClr val="dk1"/>
                </a:solidFill>
              </a:rPr>
              <a:t>кестенің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нақты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құрылымын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анықтайтын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индекстер</a:t>
            </a:r>
            <a:r>
              <a:rPr lang="ru-RU" sz="1500" dirty="0">
                <a:solidFill>
                  <a:schemeClr val="dk1"/>
                </a:solidFill>
              </a:rPr>
              <a:t>; </a:t>
            </a:r>
            <a:r>
              <a:rPr lang="ru-RU" sz="1500" dirty="0" err="1">
                <a:solidFill>
                  <a:schemeClr val="dk1"/>
                </a:solidFill>
              </a:rPr>
              <a:t>кестенің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өзі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құрылымына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сәйкес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сұрыпталады</a:t>
            </a:r>
            <a:r>
              <a:rPr lang="ru-RU" sz="1500" dirty="0">
                <a:solidFill>
                  <a:schemeClr val="dk1"/>
                </a:solidFill>
              </a:rPr>
              <a:t>. </a:t>
            </a:r>
            <a:r>
              <a:rPr lang="ru-RU" sz="1500" dirty="0" err="1">
                <a:solidFill>
                  <a:schemeClr val="dk1"/>
                </a:solidFill>
              </a:rPr>
              <a:t>Бұл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кестеде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ең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көбі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бір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болуы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мүмкін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дегенді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білдіреді</a:t>
            </a:r>
            <a:r>
              <a:rPr lang="ru-RU" sz="1500" dirty="0">
                <a:solidFill>
                  <a:schemeClr val="dk1"/>
                </a:solidFill>
              </a:rPr>
              <a:t>. </a:t>
            </a:r>
            <a:r>
              <a:rPr lang="ru-RU" sz="1500" dirty="0" err="1">
                <a:solidFill>
                  <a:schemeClr val="dk1"/>
                </a:solidFill>
              </a:rPr>
              <a:t>Кестеде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бұрыннан</a:t>
            </a:r>
            <a:r>
              <a:rPr lang="ru-RU" sz="1500" dirty="0">
                <a:solidFill>
                  <a:schemeClr val="dk1"/>
                </a:solidFill>
              </a:rPr>
              <a:t> бар </a:t>
            </a:r>
            <a:r>
              <a:rPr lang="ru-RU" sz="1500" dirty="0" err="1">
                <a:solidFill>
                  <a:schemeClr val="dk1"/>
                </a:solidFill>
              </a:rPr>
              <a:t>болса</a:t>
            </a:r>
            <a:r>
              <a:rPr lang="ru-RU" sz="1500" dirty="0">
                <a:solidFill>
                  <a:schemeClr val="dk1"/>
                </a:solidFill>
              </a:rPr>
              <a:t>, </a:t>
            </a:r>
            <a:r>
              <a:rPr lang="ru-RU" sz="1500" dirty="0" err="1">
                <a:solidFill>
                  <a:schemeClr val="dk1"/>
                </a:solidFill>
              </a:rPr>
              <a:t>жоғарыдағы</a:t>
            </a:r>
            <a:r>
              <a:rPr lang="ru-RU" sz="1500" dirty="0">
                <a:solidFill>
                  <a:schemeClr val="dk1"/>
                </a:solidFill>
              </a:rPr>
              <a:t> оператор </a:t>
            </a:r>
            <a:r>
              <a:rPr lang="ru-RU" sz="1500" dirty="0" err="1">
                <a:solidFill>
                  <a:schemeClr val="dk1"/>
                </a:solidFill>
              </a:rPr>
              <a:t>орындалмайды</a:t>
            </a:r>
            <a:r>
              <a:rPr lang="ru-RU" sz="1500" dirty="0">
                <a:solidFill>
                  <a:schemeClr val="dk1"/>
                </a:solidFill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body" idx="1"/>
          </p:nvPr>
        </p:nvSpPr>
        <p:spPr>
          <a:xfrm>
            <a:off x="311700" y="150825"/>
            <a:ext cx="8520600" cy="44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b="1" dirty="0">
                <a:solidFill>
                  <a:srgbClr val="212529"/>
                </a:solidFill>
              </a:rPr>
              <a:t>CREATE UNIQUE INDEX uq_customers_email ON Customers(Email);</a:t>
            </a:r>
            <a:endParaRPr sz="1400" b="1" dirty="0">
              <a:solidFill>
                <a:srgbClr val="212529"/>
              </a:solidFill>
            </a:endParaRPr>
          </a:p>
          <a:p>
            <a:pPr marL="50800" marR="5080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solidFill>
                <a:srgbClr val="212529"/>
              </a:solidFill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Тұтынушылар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кестесіндегі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Электрондық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пошта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бағанында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бірегей</a:t>
            </a:r>
            <a:r>
              <a:rPr lang="ru-RU" sz="1400" dirty="0">
                <a:solidFill>
                  <a:schemeClr val="dk1"/>
                </a:solidFill>
              </a:rPr>
              <a:t> индекс </a:t>
            </a:r>
            <a:r>
              <a:rPr lang="ru-RU" sz="1400" dirty="0" err="1">
                <a:solidFill>
                  <a:schemeClr val="dk1"/>
                </a:solidFill>
              </a:rPr>
              <a:t>жасайды</a:t>
            </a:r>
            <a:r>
              <a:rPr lang="ru-RU" sz="1400" dirty="0">
                <a:solidFill>
                  <a:schemeClr val="dk1"/>
                </a:solidFill>
              </a:rPr>
              <a:t>. </a:t>
            </a: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индекс </a:t>
            </a:r>
            <a:r>
              <a:rPr lang="ru-RU" sz="1400" dirty="0" err="1">
                <a:solidFill>
                  <a:schemeClr val="dk1"/>
                </a:solidFill>
              </a:rPr>
              <a:t>қалыпты</a:t>
            </a:r>
            <a:r>
              <a:rPr lang="ru-RU" sz="1400" dirty="0">
                <a:solidFill>
                  <a:schemeClr val="dk1"/>
                </a:solidFill>
              </a:rPr>
              <a:t> индекс </a:t>
            </a:r>
            <a:r>
              <a:rPr lang="ru-RU" sz="1400" dirty="0" err="1">
                <a:solidFill>
                  <a:schemeClr val="dk1"/>
                </a:solidFill>
              </a:rPr>
              <a:t>сияқты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сұрауларды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жылдамдатумен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бірге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сол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бағандағы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әрбір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электрондық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пошта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мекенжайын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бірегей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болуға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мәжбүр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етеді</a:t>
            </a:r>
            <a:r>
              <a:rPr lang="ru-RU" sz="1400" dirty="0">
                <a:solidFill>
                  <a:schemeClr val="dk1"/>
                </a:solidFill>
              </a:rPr>
              <a:t>. </a:t>
            </a:r>
            <a:r>
              <a:rPr lang="ru-RU" sz="1400" dirty="0" err="1">
                <a:solidFill>
                  <a:schemeClr val="dk1"/>
                </a:solidFill>
              </a:rPr>
              <a:t>Жол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стандартты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емес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электрондық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пошта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мәнімен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енгізілсе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немесе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жаңартылса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әдепкі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кірістіру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немесе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жаңарту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сәтсіз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болады</a:t>
            </a:r>
            <a:r>
              <a:rPr lang="ru-RU" sz="14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b="1" dirty="0">
                <a:solidFill>
                  <a:srgbClr val="212529"/>
                </a:solidFill>
              </a:rPr>
              <a:t>CREATE UNIQUE INDEX ix_eid_desc ON Customers(EmployeeID);</a:t>
            </a:r>
            <a:endParaRPr sz="1400" b="1" dirty="0">
              <a:solidFill>
                <a:srgbClr val="212529"/>
              </a:solidFill>
            </a:endParaRPr>
          </a:p>
          <a:p>
            <a:pPr marL="50800" marR="5080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solidFill>
                <a:srgbClr val="212529"/>
              </a:solidFill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клиенттерде</a:t>
            </a:r>
            <a:r>
              <a:rPr lang="ru-RU" sz="1400" dirty="0">
                <a:solidFill>
                  <a:schemeClr val="dk1"/>
                </a:solidFill>
              </a:rPr>
              <a:t> индекс </a:t>
            </a:r>
            <a:r>
              <a:rPr lang="ru-RU" sz="1400" dirty="0" err="1">
                <a:solidFill>
                  <a:schemeClr val="dk1"/>
                </a:solidFill>
              </a:rPr>
              <a:t>жасайды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ол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сонымен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қатар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Қызметкер</a:t>
            </a:r>
            <a:r>
              <a:rPr lang="ru-RU" sz="1400" dirty="0">
                <a:solidFill>
                  <a:schemeClr val="dk1"/>
                </a:solidFill>
              </a:rPr>
              <a:t> идентификаторы </a:t>
            </a:r>
            <a:r>
              <a:rPr lang="ru-RU" sz="1400" dirty="0" err="1">
                <a:solidFill>
                  <a:schemeClr val="dk1"/>
                </a:solidFill>
              </a:rPr>
              <a:t>бірегей</a:t>
            </a:r>
            <a:r>
              <a:rPr lang="en-US" sz="1400" dirty="0">
                <a:solidFill>
                  <a:schemeClr val="dk1"/>
                </a:solidFill>
              </a:rPr>
              <a:t>(</a:t>
            </a:r>
            <a:r>
              <a:rPr lang="kk-KZ" sz="1400" dirty="0">
                <a:solidFill>
                  <a:schemeClr val="dk1"/>
                </a:solidFill>
              </a:rPr>
              <a:t>уникалды</a:t>
            </a:r>
            <a:r>
              <a:rPr lang="en-US" sz="1400" dirty="0">
                <a:solidFill>
                  <a:schemeClr val="dk1"/>
                </a:solidFill>
              </a:rPr>
              <a:t>)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болуы</a:t>
            </a:r>
            <a:r>
              <a:rPr lang="ru-RU" sz="1400" dirty="0">
                <a:solidFill>
                  <a:schemeClr val="dk1"/>
                </a:solidFill>
              </a:rPr>
              <a:t> керек </a:t>
            </a:r>
            <a:r>
              <a:rPr lang="ru-RU" sz="1400" dirty="0" err="1">
                <a:solidFill>
                  <a:schemeClr val="dk1"/>
                </a:solidFill>
              </a:rPr>
              <a:t>кесте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шектеуін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жасайды</a:t>
            </a:r>
            <a:r>
              <a:rPr lang="ru-RU" sz="1400" dirty="0">
                <a:solidFill>
                  <a:schemeClr val="dk1"/>
                </a:solidFill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>
            <a:spLocks noGrp="1"/>
          </p:cNvSpPr>
          <p:nvPr>
            <p:ph type="body" idx="1"/>
          </p:nvPr>
        </p:nvSpPr>
        <p:spPr>
          <a:xfrm>
            <a:off x="311700" y="297378"/>
            <a:ext cx="8520600" cy="411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rgbClr val="212529"/>
                </a:solidFill>
              </a:rPr>
              <a:t>CREATE INDEX ix_eid_desc ON Customers(EmployeeID Desc);</a:t>
            </a:r>
            <a:endParaRPr sz="15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rgbClr val="21252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>
            <a:spLocks noGrp="1"/>
          </p:cNvSpPr>
          <p:nvPr>
            <p:ph type="body" idx="1"/>
          </p:nvPr>
        </p:nvSpPr>
        <p:spPr>
          <a:xfrm>
            <a:off x="311700" y="301675"/>
            <a:ext cx="8520600" cy="42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b="1" dirty="0" err="1">
                <a:solidFill>
                  <a:schemeClr val="dk1"/>
                </a:solidFill>
              </a:rPr>
              <a:t>Бірегей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индекспен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кірістіру</a:t>
            </a:r>
            <a:endParaRPr lang="ru-RU" sz="15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500" dirty="0">
                <a:solidFill>
                  <a:srgbClr val="212529"/>
                </a:solidFill>
              </a:rPr>
              <a:t>UPDATE Customers SET Email = "richard0123@example.com" WHERE id = 1;</a:t>
            </a:r>
            <a:endParaRPr sz="15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chemeClr val="dk1"/>
                </a:solidFill>
              </a:rPr>
              <a:t>Тұтынушылар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электрондық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поштасы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бағанында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бірегей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орнатылса</a:t>
            </a:r>
            <a:r>
              <a:rPr lang="ru-RU" sz="1500" dirty="0">
                <a:solidFill>
                  <a:schemeClr val="dk1"/>
                </a:solidFill>
              </a:rPr>
              <a:t>, </a:t>
            </a:r>
            <a:r>
              <a:rPr lang="ru-RU" sz="1500" dirty="0" err="1">
                <a:solidFill>
                  <a:schemeClr val="dk1"/>
                </a:solidFill>
              </a:rPr>
              <a:t>бұл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орындалмайды</a:t>
            </a:r>
            <a:r>
              <a:rPr lang="ru-RU" sz="1500" dirty="0">
                <a:solidFill>
                  <a:schemeClr val="dk1"/>
                </a:solidFill>
              </a:rPr>
              <a:t>. </a:t>
            </a:r>
            <a:r>
              <a:rPr lang="ru-RU" sz="1500" dirty="0" err="1">
                <a:solidFill>
                  <a:schemeClr val="dk1"/>
                </a:solidFill>
              </a:rPr>
              <a:t>Дегенмен</a:t>
            </a:r>
            <a:r>
              <a:rPr lang="ru-RU" sz="1500" dirty="0">
                <a:solidFill>
                  <a:schemeClr val="dk1"/>
                </a:solidFill>
              </a:rPr>
              <a:t>, </a:t>
            </a:r>
            <a:r>
              <a:rPr lang="ru-RU" sz="1500" dirty="0" err="1">
                <a:solidFill>
                  <a:schemeClr val="dk1"/>
                </a:solidFill>
              </a:rPr>
              <a:t>бұл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жағдай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үшін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балама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мінез-құлық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анықталуы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мүмкін</a:t>
            </a:r>
            <a:r>
              <a:rPr lang="ru-RU" sz="1500" dirty="0">
                <a:solidFill>
                  <a:schemeClr val="dk1"/>
                </a:solidFill>
              </a:rPr>
              <a:t>: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500" dirty="0">
                <a:solidFill>
                  <a:srgbClr val="212529"/>
                </a:solidFill>
              </a:rPr>
              <a:t>UPDATE Customers SET Email = "richard0123@example.com" WHERE id = 1 ON DUPLICATE KEY;</a:t>
            </a:r>
            <a:endParaRPr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>
            <a:spLocks noGrp="1"/>
          </p:cNvSpPr>
          <p:nvPr>
            <p:ph type="body" idx="1"/>
          </p:nvPr>
        </p:nvSpPr>
        <p:spPr>
          <a:xfrm>
            <a:off x="311700" y="331850"/>
            <a:ext cx="8520600" cy="42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chemeClr val="dk1"/>
                </a:solidFill>
              </a:rPr>
              <a:t>Егер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сіз</a:t>
            </a:r>
            <a:r>
              <a:rPr lang="ru-RU" sz="1500" dirty="0">
                <a:solidFill>
                  <a:schemeClr val="dk1"/>
                </a:solidFill>
              </a:rPr>
              <a:t> оны </a:t>
            </a:r>
            <a:r>
              <a:rPr lang="ru-RU" sz="1500" dirty="0" err="1">
                <a:solidFill>
                  <a:schemeClr val="dk1"/>
                </a:solidFill>
              </a:rPr>
              <a:t>шығарып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алғаныңыздай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сұрыпталған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индексті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пайдалансаңыз</a:t>
            </a:r>
            <a:r>
              <a:rPr lang="ru-RU" sz="1500" dirty="0">
                <a:solidFill>
                  <a:schemeClr val="dk1"/>
                </a:solidFill>
              </a:rPr>
              <a:t>, </a:t>
            </a:r>
            <a:r>
              <a:rPr lang="en-US" sz="1500" dirty="0">
                <a:solidFill>
                  <a:schemeClr val="dk1"/>
                </a:solidFill>
              </a:rPr>
              <a:t>SELECT </a:t>
            </a:r>
            <a:r>
              <a:rPr lang="ru-RU" sz="1500" dirty="0" err="1">
                <a:solidFill>
                  <a:schemeClr val="dk1"/>
                </a:solidFill>
              </a:rPr>
              <a:t>іздеуде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ешқандай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қосымша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сұрыптауды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орындамайды</a:t>
            </a:r>
            <a:r>
              <a:rPr lang="ru-RU" sz="1500" dirty="0">
                <a:solidFill>
                  <a:schemeClr val="dk1"/>
                </a:solidFill>
              </a:rPr>
              <a:t>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500" dirty="0">
                <a:solidFill>
                  <a:srgbClr val="212529"/>
                </a:solidFill>
              </a:rPr>
              <a:t>CREATE INDEX ix_scoreboard_score ON scoreboard (score DESC);</a:t>
            </a:r>
            <a:endParaRPr sz="15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k-KZ" sz="1500" dirty="0">
                <a:solidFill>
                  <a:schemeClr val="dk1"/>
                </a:solidFill>
              </a:rPr>
              <a:t>Онда сұранысты орындайсыз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rgbClr val="212529"/>
                </a:solidFill>
              </a:rPr>
              <a:t>SELECT * FROM scoreboard ORDER BY score DESC;</a:t>
            </a:r>
            <a:endParaRPr sz="15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chemeClr val="dk1"/>
                </a:solidFill>
              </a:rPr>
              <a:t>Дерекқор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жүйесі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ешқандай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қосымша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сұрыптауды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орындамайды</a:t>
            </a:r>
            <a:r>
              <a:rPr lang="ru-RU" sz="1500" dirty="0">
                <a:solidFill>
                  <a:schemeClr val="dk1"/>
                </a:solidFill>
              </a:rPr>
              <a:t>, </a:t>
            </a:r>
            <a:r>
              <a:rPr lang="ru-RU" sz="1500" dirty="0" err="1">
                <a:solidFill>
                  <a:schemeClr val="dk1"/>
                </a:solidFill>
              </a:rPr>
              <a:t>себебі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ол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индексті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сол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ретпен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іздей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алады</a:t>
            </a:r>
            <a:r>
              <a:rPr lang="ru-RU" sz="1500" dirty="0">
                <a:solidFill>
                  <a:schemeClr val="dk1"/>
                </a:solidFill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8"/>
          <p:cNvSpPr txBox="1">
            <a:spLocks noGrp="1"/>
          </p:cNvSpPr>
          <p:nvPr>
            <p:ph type="body" idx="1"/>
          </p:nvPr>
        </p:nvSpPr>
        <p:spPr>
          <a:xfrm>
            <a:off x="311700" y="241325"/>
            <a:ext cx="8520600" cy="43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3333"/>
              <a:buFont typeface="Arial"/>
              <a:buNone/>
            </a:pPr>
            <a:r>
              <a:rPr lang="ru-RU" sz="1500" b="1" dirty="0" err="1">
                <a:solidFill>
                  <a:schemeClr val="dk1"/>
                </a:solidFill>
              </a:rPr>
              <a:t>Индексті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жою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немесе</a:t>
            </a:r>
            <a:r>
              <a:rPr lang="ru-RU" sz="1500" b="1" dirty="0">
                <a:solidFill>
                  <a:schemeClr val="dk1"/>
                </a:solidFill>
              </a:rPr>
              <a:t> оны </a:t>
            </a:r>
            <a:r>
              <a:rPr lang="ru-RU" sz="1500" b="1" dirty="0" err="1">
                <a:solidFill>
                  <a:schemeClr val="dk1"/>
                </a:solidFill>
              </a:rPr>
              <a:t>өшіру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және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қайта</a:t>
            </a:r>
            <a:r>
              <a:rPr lang="ru-RU" sz="1500" b="1" dirty="0">
                <a:solidFill>
                  <a:schemeClr val="dk1"/>
                </a:solidFill>
              </a:rPr>
              <a:t> </a:t>
            </a:r>
            <a:r>
              <a:rPr lang="ru-RU" sz="1500" b="1" dirty="0" err="1">
                <a:solidFill>
                  <a:schemeClr val="dk1"/>
                </a:solidFill>
              </a:rPr>
              <a:t>құру</a:t>
            </a:r>
            <a:endParaRPr lang="ru-RU" sz="15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3333"/>
              <a:buFont typeface="Arial"/>
              <a:buNone/>
            </a:pPr>
            <a:r>
              <a:rPr lang="ru" sz="1500" dirty="0">
                <a:solidFill>
                  <a:srgbClr val="212529"/>
                </a:solidFill>
              </a:rPr>
              <a:t>DROP INDEX ix_cars_employee_id ON Cars;  </a:t>
            </a:r>
            <a:endParaRPr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3333"/>
              <a:buFont typeface="Arial"/>
              <a:buNone/>
            </a:pPr>
            <a:r>
              <a:rPr lang="ru" sz="1500" dirty="0">
                <a:solidFill>
                  <a:schemeClr val="dk1"/>
                </a:solidFill>
              </a:rPr>
              <a:t>Индексті өшіруге болады: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rgbClr val="212529"/>
                </a:solidFill>
              </a:rPr>
              <a:t>ALTER INDEX ix_cars_employee_id ON Cars DISABLE; </a:t>
            </a:r>
            <a:endParaRPr sz="15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3333"/>
              <a:buFont typeface="Arial"/>
              <a:buNone/>
            </a:pPr>
            <a:r>
              <a:rPr lang="ru-RU" sz="1500" dirty="0" err="1">
                <a:solidFill>
                  <a:srgbClr val="212529"/>
                </a:solidFill>
              </a:rPr>
              <a:t>Бұл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кестеге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құрылымды</a:t>
            </a:r>
            <a:r>
              <a:rPr lang="ru-RU" sz="1500" dirty="0">
                <a:solidFill>
                  <a:srgbClr val="212529"/>
                </a:solidFill>
              </a:rPr>
              <a:t> индекс </a:t>
            </a:r>
            <a:r>
              <a:rPr lang="ru-RU" sz="1500" dirty="0" err="1">
                <a:solidFill>
                  <a:srgbClr val="212529"/>
                </a:solidFill>
              </a:rPr>
              <a:t>туралы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метадеректермен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бірге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сақтауға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мүмкіндік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береді.Бұл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өзгерісті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оңай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бағалау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үшін</a:t>
            </a:r>
            <a:r>
              <a:rPr lang="ru-RU" sz="1500" dirty="0">
                <a:solidFill>
                  <a:srgbClr val="212529"/>
                </a:solidFill>
              </a:rPr>
              <a:t> индекс </a:t>
            </a:r>
            <a:r>
              <a:rPr lang="ru-RU" sz="1500" dirty="0" err="1">
                <a:solidFill>
                  <a:srgbClr val="212529"/>
                </a:solidFill>
              </a:rPr>
              <a:t>статистикасын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сақтайды</a:t>
            </a:r>
            <a:r>
              <a:rPr lang="ru-RU" sz="1500" dirty="0">
                <a:solidFill>
                  <a:srgbClr val="212529"/>
                </a:solidFill>
              </a:rPr>
              <a:t>. </a:t>
            </a:r>
            <a:r>
              <a:rPr lang="ru-RU" sz="1500" dirty="0" err="1">
                <a:solidFill>
                  <a:srgbClr val="212529"/>
                </a:solidFill>
              </a:rPr>
              <a:t>Егер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кепілдік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берілсе</a:t>
            </a:r>
            <a:r>
              <a:rPr lang="ru-RU" sz="1500" dirty="0">
                <a:solidFill>
                  <a:srgbClr val="212529"/>
                </a:solidFill>
              </a:rPr>
              <a:t>, </a:t>
            </a:r>
            <a:r>
              <a:rPr lang="ru-RU" sz="1500" dirty="0" err="1">
                <a:solidFill>
                  <a:srgbClr val="212529"/>
                </a:solidFill>
              </a:rPr>
              <a:t>индексті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толығымен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қайта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құрудың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орнына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қайта</a:t>
            </a:r>
            <a:r>
              <a:rPr lang="ru-RU" sz="1500" dirty="0">
                <a:solidFill>
                  <a:srgbClr val="212529"/>
                </a:solidFill>
              </a:rPr>
              <a:t> </a:t>
            </a:r>
            <a:r>
              <a:rPr lang="ru-RU" sz="1500" dirty="0" err="1">
                <a:solidFill>
                  <a:srgbClr val="212529"/>
                </a:solidFill>
              </a:rPr>
              <a:t>жаңартылуы</a:t>
            </a:r>
            <a:r>
              <a:rPr lang="ru-RU" sz="1500" dirty="0">
                <a:solidFill>
                  <a:srgbClr val="212529"/>
                </a:solidFill>
              </a:rPr>
              <a:t>(</a:t>
            </a:r>
            <a:r>
              <a:rPr lang="ru-RU" sz="1500" dirty="0" err="1">
                <a:solidFill>
                  <a:srgbClr val="212529"/>
                </a:solidFill>
              </a:rPr>
              <a:t>востановлен</a:t>
            </a:r>
            <a:r>
              <a:rPr lang="ru-RU" sz="1500" dirty="0">
                <a:solidFill>
                  <a:srgbClr val="212529"/>
                </a:solidFill>
              </a:rPr>
              <a:t>) </a:t>
            </a:r>
            <a:r>
              <a:rPr lang="ru-RU" sz="1500" dirty="0" err="1">
                <a:solidFill>
                  <a:srgbClr val="212529"/>
                </a:solidFill>
              </a:rPr>
              <a:t>болады</a:t>
            </a:r>
            <a:r>
              <a:rPr lang="ru-RU" sz="1500" dirty="0">
                <a:solidFill>
                  <a:srgbClr val="212529"/>
                </a:solidFill>
              </a:rPr>
              <a:t>;</a:t>
            </a:r>
            <a:endParaRPr sz="15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3333"/>
              <a:buFont typeface="Arial"/>
              <a:buNone/>
            </a:pPr>
            <a:r>
              <a:rPr lang="ru" sz="1500" dirty="0">
                <a:solidFill>
                  <a:srgbClr val="212529"/>
                </a:solidFill>
              </a:rPr>
              <a:t>ALTER INDEX ix_cars_employee_id ON Cars REBUILD;</a:t>
            </a:r>
            <a:endParaRPr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0"/>
          <p:cNvSpPr txBox="1">
            <a:spLocks noGrp="1"/>
          </p:cNvSpPr>
          <p:nvPr>
            <p:ph type="body" idx="1"/>
          </p:nvPr>
        </p:nvSpPr>
        <p:spPr>
          <a:xfrm>
            <a:off x="311700" y="392175"/>
            <a:ext cx="8520600" cy="417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500" b="1" dirty="0">
                <a:solidFill>
                  <a:schemeClr val="dk1"/>
                </a:solidFill>
              </a:rPr>
              <a:t>Кластерл</a:t>
            </a:r>
            <a:r>
              <a:rPr lang="kk-KZ" sz="1500" b="1" dirty="0">
                <a:solidFill>
                  <a:schemeClr val="dk1"/>
                </a:solidFill>
              </a:rPr>
              <a:t>і </a:t>
            </a:r>
            <a:r>
              <a:rPr lang="ru" sz="1500" b="1" dirty="0">
                <a:solidFill>
                  <a:schemeClr val="dk1"/>
                </a:solidFill>
              </a:rPr>
              <a:t>индекс</a:t>
            </a:r>
            <a:endParaRPr sz="1500" b="1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индексті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пайдаланған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кезде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кесте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жолдары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қолданылатын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баған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бойынша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сұрыпталады</a:t>
            </a:r>
            <a:r>
              <a:rPr lang="ru-RU" sz="1500" dirty="0">
                <a:solidFill>
                  <a:schemeClr val="dk1"/>
                </a:solidFill>
              </a:rPr>
              <a:t>. </a:t>
            </a:r>
            <a:r>
              <a:rPr lang="ru-RU" sz="1500" dirty="0" err="1">
                <a:solidFill>
                  <a:schemeClr val="dk1"/>
                </a:solidFill>
              </a:rPr>
              <a:t>Сондықтан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кестеде</a:t>
            </a:r>
            <a:r>
              <a:rPr lang="ru-RU" sz="1500" dirty="0">
                <a:solidFill>
                  <a:schemeClr val="dk1"/>
                </a:solidFill>
              </a:rPr>
              <a:t> тек </a:t>
            </a:r>
            <a:r>
              <a:rPr lang="ru-RU" sz="1500" dirty="0" err="1">
                <a:solidFill>
                  <a:schemeClr val="dk1"/>
                </a:solidFill>
              </a:rPr>
              <a:t>бір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ғана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болуы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мүмкін</a:t>
            </a:r>
            <a:r>
              <a:rPr lang="ru-RU" sz="1500" dirty="0">
                <a:solidFill>
                  <a:schemeClr val="dk1"/>
                </a:solidFill>
              </a:rPr>
              <a:t>, </a:t>
            </a:r>
            <a:r>
              <a:rPr lang="ru-RU" sz="1500" dirty="0" err="1">
                <a:solidFill>
                  <a:schemeClr val="dk1"/>
                </a:solidFill>
              </a:rPr>
              <a:t>себебі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кестеге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екі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түрлі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баған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бойынша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тапсырыс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бере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алмайсыз.Үлкен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деректер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кестелерінде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оқуды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орындау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кезінде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индексті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пайдалану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әдетте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жақсырақ</a:t>
            </a:r>
            <a:r>
              <a:rPr lang="ru-RU" sz="1500" dirty="0">
                <a:solidFill>
                  <a:schemeClr val="dk1"/>
                </a:solidFill>
              </a:rPr>
              <a:t>.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индекстің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домені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кестеге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жазу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болып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табылады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және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деректерді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қайта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ұйымдастыру</a:t>
            </a:r>
            <a:r>
              <a:rPr lang="ru-RU" sz="1500" dirty="0">
                <a:solidFill>
                  <a:schemeClr val="dk1"/>
                </a:solidFill>
              </a:rPr>
              <a:t> (</a:t>
            </a:r>
            <a:r>
              <a:rPr lang="ru-RU" sz="1500" dirty="0" err="1">
                <a:solidFill>
                  <a:schemeClr val="dk1"/>
                </a:solidFill>
              </a:rPr>
              <a:t>қайта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құру</a:t>
            </a:r>
            <a:r>
              <a:rPr lang="ru-RU" sz="1500" dirty="0">
                <a:solidFill>
                  <a:schemeClr val="dk1"/>
                </a:solidFill>
              </a:rPr>
              <a:t>) </a:t>
            </a:r>
            <a:r>
              <a:rPr lang="ru-RU" sz="1500" dirty="0" err="1">
                <a:solidFill>
                  <a:schemeClr val="dk1"/>
                </a:solidFill>
              </a:rPr>
              <a:t>қажет.Қызметкер_Тегі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бағанындағы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Қызметкерлер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кестесінде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кластерленген</a:t>
            </a:r>
            <a:r>
              <a:rPr lang="ru-RU" sz="1500" dirty="0">
                <a:solidFill>
                  <a:schemeClr val="dk1"/>
                </a:solidFill>
              </a:rPr>
              <a:t> индекс </a:t>
            </a:r>
            <a:r>
              <a:rPr lang="ru-RU" sz="1500" dirty="0" err="1">
                <a:solidFill>
                  <a:schemeClr val="dk1"/>
                </a:solidFill>
              </a:rPr>
              <a:t>құру</a:t>
            </a:r>
            <a:r>
              <a:rPr lang="ru-RU" sz="1500" dirty="0">
                <a:solidFill>
                  <a:schemeClr val="dk1"/>
                </a:solidFill>
              </a:rPr>
              <a:t> </a:t>
            </a:r>
            <a:r>
              <a:rPr lang="ru-RU" sz="1500" dirty="0" err="1">
                <a:solidFill>
                  <a:schemeClr val="dk1"/>
                </a:solidFill>
              </a:rPr>
              <a:t>мысалы</a:t>
            </a:r>
            <a:r>
              <a:rPr lang="ru-RU" sz="1500" dirty="0">
                <a:solidFill>
                  <a:schemeClr val="dk1"/>
                </a:solidFill>
              </a:rPr>
              <a:t>: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500" dirty="0">
                <a:solidFill>
                  <a:srgbClr val="212529"/>
                </a:solidFill>
              </a:rPr>
              <a:t>CREATE CLUSTERED INDEX ix_employees_name ON Employees(Employee_Surname); </a:t>
            </a:r>
            <a:endParaRPr sz="15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 txBox="1">
            <a:spLocks noGrp="1"/>
          </p:cNvSpPr>
          <p:nvPr>
            <p:ph type="body" idx="1"/>
          </p:nvPr>
        </p:nvSpPr>
        <p:spPr>
          <a:xfrm>
            <a:off x="311700" y="181000"/>
            <a:ext cx="8520600" cy="438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chemeClr val="dk1"/>
                </a:solidFill>
              </a:rPr>
              <a:t>Кластерленбеген индекс</a:t>
            </a:r>
            <a:endParaRPr sz="19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300" dirty="0" err="1">
                <a:solidFill>
                  <a:schemeClr val="dk1"/>
                </a:solidFill>
              </a:rPr>
              <a:t>Кластерленбеген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индекстер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кестеден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бөлек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сақталады</a:t>
            </a:r>
            <a:r>
              <a:rPr lang="ru-RU" sz="1300" dirty="0">
                <a:solidFill>
                  <a:schemeClr val="dk1"/>
                </a:solidFill>
              </a:rPr>
              <a:t>. </a:t>
            </a:r>
            <a:r>
              <a:rPr lang="ru-RU" sz="1300" dirty="0" err="1">
                <a:solidFill>
                  <a:schemeClr val="dk1"/>
                </a:solidFill>
              </a:rPr>
              <a:t>Бұл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құрылымдағы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әрбір</a:t>
            </a:r>
            <a:r>
              <a:rPr lang="ru-RU" sz="1300" dirty="0">
                <a:solidFill>
                  <a:schemeClr val="dk1"/>
                </a:solidFill>
              </a:rPr>
              <a:t> индекс </a:t>
            </a:r>
            <a:r>
              <a:rPr lang="ru-RU" sz="1300" dirty="0" err="1">
                <a:solidFill>
                  <a:schemeClr val="dk1"/>
                </a:solidFill>
              </a:rPr>
              <a:t>өзі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көрсететін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кестедегі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жолға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көрсеткішті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қамтиды.Бұл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көрсеткіштер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жол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локаторлары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деп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аталады</a:t>
            </a:r>
            <a:r>
              <a:rPr lang="ru-RU" sz="1300" dirty="0">
                <a:solidFill>
                  <a:schemeClr val="dk1"/>
                </a:solidFill>
              </a:rPr>
              <a:t>. </a:t>
            </a:r>
            <a:r>
              <a:rPr lang="ru-RU" sz="1300" dirty="0" err="1">
                <a:solidFill>
                  <a:schemeClr val="dk1"/>
                </a:solidFill>
              </a:rPr>
              <a:t>Жол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локаторының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құрылымы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деректер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беттерінің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үйіндіде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немесе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кластерленген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кестеде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сақталуына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байланысты</a:t>
            </a:r>
            <a:r>
              <a:rPr lang="ru-RU" sz="1300" dirty="0">
                <a:solidFill>
                  <a:schemeClr val="dk1"/>
                </a:solidFill>
              </a:rPr>
              <a:t>. </a:t>
            </a:r>
            <a:r>
              <a:rPr lang="ru-RU" sz="1300" dirty="0" err="1">
                <a:solidFill>
                  <a:schemeClr val="dk1"/>
                </a:solidFill>
              </a:rPr>
              <a:t>Үйме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үшін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жол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көрсеткіші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жолдың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көрсеткіші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болып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табылады</a:t>
            </a:r>
            <a:r>
              <a:rPr lang="ru-RU" sz="1300" dirty="0">
                <a:solidFill>
                  <a:schemeClr val="dk1"/>
                </a:solidFill>
              </a:rPr>
              <a:t>. </a:t>
            </a:r>
            <a:r>
              <a:rPr lang="ru-RU" sz="1300" dirty="0" err="1">
                <a:solidFill>
                  <a:schemeClr val="dk1"/>
                </a:solidFill>
              </a:rPr>
              <a:t>Кластерленген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кесте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үшін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жол</a:t>
            </a:r>
            <a:r>
              <a:rPr lang="ru-RU" sz="1300" dirty="0">
                <a:solidFill>
                  <a:schemeClr val="dk1"/>
                </a:solidFill>
              </a:rPr>
              <a:t> локаторы </a:t>
            </a:r>
            <a:r>
              <a:rPr lang="ru-RU" sz="1300" dirty="0" err="1">
                <a:solidFill>
                  <a:schemeClr val="dk1"/>
                </a:solidFill>
              </a:rPr>
              <a:t>кластерленген</a:t>
            </a:r>
            <a:r>
              <a:rPr lang="ru-RU" sz="1300" dirty="0">
                <a:solidFill>
                  <a:schemeClr val="dk1"/>
                </a:solidFill>
              </a:rPr>
              <a:t> индекс </a:t>
            </a:r>
            <a:r>
              <a:rPr lang="ru-RU" sz="1300" dirty="0" err="1">
                <a:solidFill>
                  <a:schemeClr val="dk1"/>
                </a:solidFill>
              </a:rPr>
              <a:t>кілті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болып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табылады.Қызметкерлер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кестесінде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және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Қызметкер_Тегі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бағанында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кластерлік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емес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индексті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жасау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мысалы</a:t>
            </a:r>
            <a:r>
              <a:rPr lang="ru-RU" sz="1300" dirty="0">
                <a:solidFill>
                  <a:schemeClr val="dk1"/>
                </a:solidFill>
              </a:rPr>
              <a:t>: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300" dirty="0">
                <a:solidFill>
                  <a:srgbClr val="212529"/>
                </a:solidFill>
              </a:rPr>
              <a:t>CREATE NONCLUSTERED INDEX ix_employees_name ON Employees(Employee_Surname);  </a:t>
            </a:r>
            <a:endParaRPr sz="13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300" dirty="0" err="1">
                <a:solidFill>
                  <a:schemeClr val="dk1"/>
                </a:solidFill>
              </a:rPr>
              <a:t>Кестеде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бірнеше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кластерленбеген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индекстер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болуы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мүмкін</a:t>
            </a:r>
            <a:r>
              <a:rPr lang="ru-RU" sz="1300" dirty="0">
                <a:solidFill>
                  <a:schemeClr val="dk1"/>
                </a:solidFill>
              </a:rPr>
              <a:t>. </a:t>
            </a:r>
            <a:r>
              <a:rPr lang="ru-RU" sz="1300" dirty="0" err="1">
                <a:solidFill>
                  <a:schemeClr val="dk1"/>
                </a:solidFill>
              </a:rPr>
              <a:t>Оқу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әрекеттері</a:t>
            </a:r>
            <a:r>
              <a:rPr lang="ru-RU" sz="1300" dirty="0">
                <a:solidFill>
                  <a:schemeClr val="dk1"/>
                </a:solidFill>
              </a:rPr>
              <a:t>, </a:t>
            </a:r>
            <a:r>
              <a:rPr lang="ru-RU" sz="1300" dirty="0" err="1">
                <a:solidFill>
                  <a:schemeClr val="dk1"/>
                </a:solidFill>
              </a:rPr>
              <a:t>әдетте</a:t>
            </a:r>
            <a:r>
              <a:rPr lang="ru-RU" sz="1300" dirty="0">
                <a:solidFill>
                  <a:schemeClr val="dk1"/>
                </a:solidFill>
              </a:rPr>
              <a:t>, </a:t>
            </a:r>
            <a:r>
              <a:rPr lang="ru-RU" sz="1300" dirty="0" err="1">
                <a:solidFill>
                  <a:schemeClr val="dk1"/>
                </a:solidFill>
              </a:rPr>
              <a:t>кластерленген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индекстерге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қарағанда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кластерленбеген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индекстермен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баяуырақ</a:t>
            </a:r>
            <a:r>
              <a:rPr lang="ru-RU" sz="1300" dirty="0">
                <a:solidFill>
                  <a:schemeClr val="dk1"/>
                </a:solidFill>
              </a:rPr>
              <a:t>, </a:t>
            </a:r>
            <a:r>
              <a:rPr lang="ru-RU" sz="1300" dirty="0" err="1">
                <a:solidFill>
                  <a:schemeClr val="dk1"/>
                </a:solidFill>
              </a:rPr>
              <a:t>өйткені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кестені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емес</a:t>
            </a:r>
            <a:r>
              <a:rPr lang="ru-RU" sz="1300" dirty="0">
                <a:solidFill>
                  <a:schemeClr val="dk1"/>
                </a:solidFill>
              </a:rPr>
              <a:t>, </a:t>
            </a:r>
            <a:r>
              <a:rPr lang="ru-RU" sz="1300" dirty="0" err="1">
                <a:solidFill>
                  <a:schemeClr val="dk1"/>
                </a:solidFill>
              </a:rPr>
              <a:t>алдымен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индекстеу</a:t>
            </a:r>
            <a:r>
              <a:rPr lang="ru-RU" sz="1300" dirty="0">
                <a:solidFill>
                  <a:schemeClr val="dk1"/>
                </a:solidFill>
              </a:rPr>
              <a:t> керек. </a:t>
            </a:r>
            <a:r>
              <a:rPr lang="ru-RU" sz="1300" dirty="0" err="1">
                <a:solidFill>
                  <a:schemeClr val="dk1"/>
                </a:solidFill>
              </a:rPr>
              <a:t>Дегенмен</a:t>
            </a:r>
            <a:r>
              <a:rPr lang="ru-RU" sz="1300" dirty="0">
                <a:solidFill>
                  <a:schemeClr val="dk1"/>
                </a:solidFill>
              </a:rPr>
              <a:t>, </a:t>
            </a:r>
            <a:r>
              <a:rPr lang="ru-RU" sz="1300" dirty="0" err="1">
                <a:solidFill>
                  <a:schemeClr val="dk1"/>
                </a:solidFill>
              </a:rPr>
              <a:t>жазу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операцияларына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ешқандай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шектеулер</a:t>
            </a:r>
            <a:r>
              <a:rPr lang="ru-RU" sz="1300" dirty="0">
                <a:solidFill>
                  <a:schemeClr val="dk1"/>
                </a:solidFill>
              </a:rPr>
              <a:t> </a:t>
            </a:r>
            <a:r>
              <a:rPr lang="ru-RU" sz="1300" dirty="0" err="1">
                <a:solidFill>
                  <a:schemeClr val="dk1"/>
                </a:solidFill>
              </a:rPr>
              <a:t>жоқ</a:t>
            </a:r>
            <a:r>
              <a:rPr lang="ru-RU" sz="1300" dirty="0">
                <a:solidFill>
                  <a:schemeClr val="dk1"/>
                </a:solidFill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Мысалдар</a:t>
            </a:r>
            <a:endParaRPr dirty="0"/>
          </a:p>
        </p:txBody>
      </p:sp>
      <p:sp>
        <p:nvSpPr>
          <p:cNvPr id="169" name="Google Shape;169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b="1" dirty="0">
                <a:solidFill>
                  <a:srgbClr val="212529"/>
                </a:solidFill>
              </a:rPr>
              <a:t>CREATE INDEX ix_cars_employee_id ON Cars (EmployeeId);</a:t>
            </a:r>
            <a:endParaRPr sz="1400" b="1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Көліктер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кестесіндегі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en-US" sz="1400" dirty="0" err="1">
                <a:solidFill>
                  <a:schemeClr val="dk1"/>
                </a:solidFill>
              </a:rPr>
              <a:t>EmployeeId</a:t>
            </a:r>
            <a:r>
              <a:rPr lang="en-US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бағанында</a:t>
            </a:r>
            <a:r>
              <a:rPr lang="ru-RU" sz="1400" dirty="0">
                <a:solidFill>
                  <a:schemeClr val="dk1"/>
                </a:solidFill>
              </a:rPr>
              <a:t> индекс </a:t>
            </a:r>
            <a:r>
              <a:rPr lang="ru-RU" sz="1400" dirty="0" err="1">
                <a:solidFill>
                  <a:schemeClr val="dk1"/>
                </a:solidFill>
              </a:rPr>
              <a:t>жасайды</a:t>
            </a:r>
            <a:r>
              <a:rPr lang="ru-RU" sz="1400" dirty="0">
                <a:solidFill>
                  <a:schemeClr val="dk1"/>
                </a:solidFill>
              </a:rPr>
              <a:t>. </a:t>
            </a: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индекс </a:t>
            </a:r>
            <a:r>
              <a:rPr lang="ru-RU" sz="1400" dirty="0" err="1">
                <a:solidFill>
                  <a:schemeClr val="dk1"/>
                </a:solidFill>
              </a:rPr>
              <a:t>серверден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en-US" sz="1400" dirty="0" err="1">
                <a:solidFill>
                  <a:schemeClr val="dk1"/>
                </a:solidFill>
              </a:rPr>
              <a:t>EmployeeId</a:t>
            </a:r>
            <a:r>
              <a:rPr lang="en-US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ішіндегі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мәндерді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сұрыптауды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немесе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таңдауды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сұрайтын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сұраулардың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жылдамдығын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жақсартады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мысалы</a:t>
            </a:r>
            <a:r>
              <a:rPr lang="ru-RU" sz="1400" dirty="0">
                <a:solidFill>
                  <a:schemeClr val="dk1"/>
                </a:solidFill>
              </a:rPr>
              <a:t>: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b="1" dirty="0">
                <a:solidFill>
                  <a:srgbClr val="212529"/>
                </a:solidFill>
              </a:rPr>
              <a:t>SELECT * FROM Cars WHERE EmployeeId = 1</a:t>
            </a:r>
            <a:endParaRPr sz="1400" b="1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К</a:t>
            </a:r>
            <a:r>
              <a:rPr lang="kk-KZ" dirty="0"/>
              <a:t>іріспе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Индекстер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–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деректерді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іздеуді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жылдамдату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үшін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деректер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қорының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іздеу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жүйесі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(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бұдан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әрі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– МҚ)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пайдаланатын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арнайы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кестелер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.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Кестеге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индекс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көрсеткішін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қосу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керек.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Мәліметтер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қорындағы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индекс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кітаптың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соңындағы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индекске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өте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ұқсас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Белгілі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бір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тақырыпты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қарастыратын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кітаптың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барлық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беттеріне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сілтеменің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болуын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қажет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делік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(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мысалы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, </a:t>
            </a:r>
            <a:r>
              <a:rPr lang="en-US" sz="1600" dirty="0">
                <a:solidFill>
                  <a:srgbClr val="333333"/>
                </a:solidFill>
                <a:highlight>
                  <a:srgbClr val="FFFFFF"/>
                </a:highlight>
              </a:rPr>
              <a:t>Java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тіліндегі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бағдарламалау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кітабындағы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мұрагерлік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). Ол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үшін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біз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ең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алдымен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кітаптың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соңында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көрсетілген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көрсеткішке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жүгінеміз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және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қажетті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тақырыпқа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қатысты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кез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келген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бетке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333333"/>
                </a:solidFill>
                <a:highlight>
                  <a:srgbClr val="FFFFFF"/>
                </a:highlight>
              </a:rPr>
              <a:t>өтеміз</a:t>
            </a:r>
            <a:r>
              <a:rPr lang="ru-RU" sz="16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5"/>
          <p:cNvSpPr txBox="1">
            <a:spLocks noGrp="1"/>
          </p:cNvSpPr>
          <p:nvPr>
            <p:ph type="body" idx="1"/>
          </p:nvPr>
        </p:nvSpPr>
        <p:spPr>
          <a:xfrm>
            <a:off x="311700" y="269017"/>
            <a:ext cx="8520600" cy="42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Төмендегідей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индексте</a:t>
            </a:r>
            <a:r>
              <a:rPr lang="ru-RU" sz="1400" dirty="0">
                <a:solidFill>
                  <a:schemeClr val="dk1"/>
                </a:solidFill>
              </a:rPr>
              <a:t> 1-ден </a:t>
            </a:r>
            <a:r>
              <a:rPr lang="ru-RU" sz="1400" dirty="0" err="1">
                <a:solidFill>
                  <a:schemeClr val="dk1"/>
                </a:solidFill>
              </a:rPr>
              <a:t>көп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болуы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мүмкін</a:t>
            </a:r>
            <a:r>
              <a:rPr lang="ru" sz="1400" dirty="0">
                <a:solidFill>
                  <a:schemeClr val="dk1"/>
                </a:solidFill>
              </a:rPr>
              <a:t>;</a:t>
            </a: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212529"/>
                </a:solidFill>
              </a:rPr>
              <a:t>CREATE INDEX ix_cars_e_c_o_ids ON Cars (EmployeeId, CarId, OwnerId);</a:t>
            </a:r>
            <a:endParaRPr sz="1400" dirty="0">
              <a:solidFill>
                <a:srgbClr val="212529"/>
              </a:solidFill>
            </a:endParaRPr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solidFill>
                <a:srgbClr val="212529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жағдайда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шарт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жиыны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бірдей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реттелген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болса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барлық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енгізілген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бағандарды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сұрыптауды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немесе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таңдауды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сұрайтын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сұраулар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үшін</a:t>
            </a:r>
            <a:r>
              <a:rPr lang="ru-RU" sz="1400" dirty="0">
                <a:solidFill>
                  <a:schemeClr val="dk1"/>
                </a:solidFill>
              </a:rPr>
              <a:t> индекс </a:t>
            </a:r>
            <a:r>
              <a:rPr lang="ru-RU" sz="1400" dirty="0" err="1">
                <a:solidFill>
                  <a:schemeClr val="dk1"/>
                </a:solidFill>
              </a:rPr>
              <a:t>пайдалы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болады</a:t>
            </a:r>
            <a:r>
              <a:rPr lang="ru-RU" sz="1400" dirty="0">
                <a:solidFill>
                  <a:schemeClr val="dk1"/>
                </a:solidFill>
              </a:rPr>
              <a:t>. </a:t>
            </a: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деректерді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шығарып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алу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кезінде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ол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бүкіл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кестені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аралаудың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орнына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индексті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пайдаланып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шығарып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алынатын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жолдарды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таба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алатынын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білдіреді</a:t>
            </a:r>
            <a:r>
              <a:rPr lang="ru-RU" sz="1400" dirty="0">
                <a:solidFill>
                  <a:schemeClr val="dk1"/>
                </a:solidFill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Мысалдар</a:t>
            </a:r>
            <a:endParaRPr dirty="0"/>
          </a:p>
        </p:txBody>
      </p:sp>
      <p:sp>
        <p:nvSpPr>
          <p:cNvPr id="180" name="Google Shape;180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Төмендегі</a:t>
            </a:r>
            <a:r>
              <a:rPr lang="ru-RU" dirty="0"/>
              <a:t> </a:t>
            </a:r>
            <a:r>
              <a:rPr lang="en-US" dirty="0"/>
              <a:t>SQL </a:t>
            </a:r>
            <a:r>
              <a:rPr lang="ru-RU" dirty="0" err="1"/>
              <a:t>мәлімдемесі</a:t>
            </a:r>
            <a:r>
              <a:rPr lang="ru-RU" dirty="0"/>
              <a:t> “</a:t>
            </a:r>
            <a:r>
              <a:rPr lang="en-US" dirty="0"/>
              <a:t>Persons</a:t>
            </a:r>
            <a:r>
              <a:rPr lang="ru-RU" dirty="0"/>
              <a:t>" </a:t>
            </a:r>
            <a:r>
              <a:rPr lang="ru-RU" dirty="0" err="1"/>
              <a:t>кестесіндегі</a:t>
            </a:r>
            <a:r>
              <a:rPr lang="ru-RU" dirty="0"/>
              <a:t> “</a:t>
            </a:r>
            <a:r>
              <a:rPr lang="en-US" dirty="0" err="1"/>
              <a:t>LastName</a:t>
            </a:r>
            <a:r>
              <a:rPr lang="ru-RU" dirty="0"/>
              <a:t>" </a:t>
            </a:r>
            <a:r>
              <a:rPr lang="ru-RU" dirty="0" err="1"/>
              <a:t>бағанында</a:t>
            </a:r>
            <a:r>
              <a:rPr lang="ru-RU" dirty="0"/>
              <a:t> "</a:t>
            </a:r>
            <a:r>
              <a:rPr lang="en-US" dirty="0" err="1"/>
              <a:t>idx_lastname</a:t>
            </a:r>
            <a:r>
              <a:rPr lang="en-US" dirty="0"/>
              <a:t>"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индексті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: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CREATE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idx_lastname</a:t>
            </a:r>
            <a:endParaRPr sz="1850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ON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Persons (LastName);</a:t>
            </a:r>
            <a:endParaRPr sz="2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Бағандар</a:t>
            </a:r>
            <a:r>
              <a:rPr lang="ru-RU" dirty="0"/>
              <a:t> </a:t>
            </a:r>
            <a:r>
              <a:rPr lang="ru-RU" dirty="0" err="1"/>
              <a:t>тіркесімінде</a:t>
            </a:r>
            <a:r>
              <a:rPr lang="ru-RU" dirty="0"/>
              <a:t> индекс </a:t>
            </a:r>
            <a:r>
              <a:rPr lang="ru-RU" dirty="0" err="1"/>
              <a:t>жасағыңыз</a:t>
            </a:r>
            <a:r>
              <a:rPr lang="ru-RU" dirty="0"/>
              <a:t> </a:t>
            </a:r>
            <a:r>
              <a:rPr lang="ru-RU" dirty="0" err="1"/>
              <a:t>келсе</a:t>
            </a:r>
            <a:r>
              <a:rPr lang="ru-RU" dirty="0"/>
              <a:t>, </a:t>
            </a:r>
            <a:r>
              <a:rPr lang="ru-RU" dirty="0" err="1"/>
              <a:t>үтірмен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</a:t>
            </a:r>
            <a:r>
              <a:rPr lang="ru-RU" dirty="0" err="1"/>
              <a:t>жақшадағы</a:t>
            </a:r>
            <a:r>
              <a:rPr lang="ru-RU" dirty="0"/>
              <a:t> </a:t>
            </a:r>
            <a:r>
              <a:rPr lang="ru-RU" dirty="0" err="1"/>
              <a:t>баған</a:t>
            </a:r>
            <a:r>
              <a:rPr lang="ru-RU" dirty="0"/>
              <a:t> </a:t>
            </a:r>
            <a:r>
              <a:rPr lang="ru-RU" dirty="0" err="1"/>
              <a:t>атауларын</a:t>
            </a:r>
            <a:r>
              <a:rPr lang="ru-RU" dirty="0"/>
              <a:t> </a:t>
            </a:r>
            <a:r>
              <a:rPr lang="ru-RU" dirty="0" err="1"/>
              <a:t>тізімдей</a:t>
            </a:r>
            <a:r>
              <a:rPr lang="ru-RU" dirty="0"/>
              <a:t> </a:t>
            </a:r>
            <a:r>
              <a:rPr lang="ru-RU" dirty="0" err="1"/>
              <a:t>аласыз</a:t>
            </a:r>
            <a:r>
              <a:rPr lang="ru" dirty="0"/>
              <a:t>: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CREATE</a:t>
            </a:r>
            <a:r>
              <a:rPr lang="ru" sz="17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7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</a:t>
            </a:r>
            <a:r>
              <a:rPr lang="ru" sz="17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idx_pname</a:t>
            </a:r>
            <a:endParaRPr sz="1750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7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ON</a:t>
            </a:r>
            <a:r>
              <a:rPr lang="ru" sz="17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Persons (LastName, FirstName);</a:t>
            </a: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Индекс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деректерді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іздеу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сұрауларын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жылдамдатуға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көмектеседі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(</a:t>
            </a:r>
            <a:r>
              <a:rPr lang="en-US" sz="1500" dirty="0">
                <a:solidFill>
                  <a:srgbClr val="333333"/>
                </a:solidFill>
                <a:highlight>
                  <a:srgbClr val="FFFFFF"/>
                </a:highlight>
              </a:rPr>
              <a:t>SELECT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[</a:t>
            </a:r>
            <a:r>
              <a:rPr lang="en-US" sz="1500" dirty="0">
                <a:solidFill>
                  <a:srgbClr val="333333"/>
                </a:solidFill>
                <a:highlight>
                  <a:srgbClr val="FFFFFF"/>
                </a:highlight>
              </a:rPr>
              <a:t>WHERE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),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бірақ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жазбаларды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қосу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және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өзгерту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процесін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баяулатады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(</a:t>
            </a:r>
            <a:r>
              <a:rPr lang="en-US" sz="1500" dirty="0">
                <a:solidFill>
                  <a:srgbClr val="333333"/>
                </a:solidFill>
                <a:highlight>
                  <a:srgbClr val="FFFFFF"/>
                </a:highlight>
              </a:rPr>
              <a:t>INSERT, UPDATE).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Индекстерді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деректердің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өзіне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әсер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етпестен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қосуға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немесе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жоюға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болады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  <a:endParaRPr lang="en-US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қосу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үшін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бізге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индекстің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атын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көрсетуге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және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кесте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мен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баған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немесе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баған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анықтауға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және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индекстің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өсу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немесе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кему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екенін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анықтауға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мүмкіндік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беретін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sz="1500" b="1" dirty="0">
                <a:solidFill>
                  <a:srgbClr val="333333"/>
                </a:solidFill>
                <a:highlight>
                  <a:srgbClr val="FFFFFF"/>
                </a:highlight>
              </a:rPr>
              <a:t>CREATE INDEX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командасын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пайдалану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керек.</a:t>
            </a:r>
            <a:endParaRPr lang="en-US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Сондай-ақ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,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индекстер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sz="1500" dirty="0">
                <a:solidFill>
                  <a:srgbClr val="333333"/>
                </a:solidFill>
                <a:highlight>
                  <a:srgbClr val="FFFFFF"/>
                </a:highlight>
              </a:rPr>
              <a:t>UNIQUE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шектеуі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сияқты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бірегей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болуы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мүмкін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.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Бұл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жағдайда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индекс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қайталанатын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деректердің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бағанға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немесе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индекс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арқылы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көрсетілген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бағандар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тіркесіміне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қосылуын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ru-RU" sz="1500" dirty="0" err="1">
                <a:solidFill>
                  <a:srgbClr val="333333"/>
                </a:solidFill>
                <a:highlight>
                  <a:srgbClr val="FFFFFF"/>
                </a:highlight>
              </a:rPr>
              <a:t>болдырмайды</a:t>
            </a:r>
            <a:r>
              <a:rPr lang="ru-RU" sz="1500" dirty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81175" y="261938"/>
            <a:ext cx="5581650" cy="461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dirty="0"/>
              <a:t>Индекс құру синтаксисі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CREATE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index_name</a:t>
            </a:r>
            <a:endParaRPr sz="1850" i="1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ON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table_name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(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column1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column2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...);</a:t>
            </a:r>
            <a:endParaRPr sz="1850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50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50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Ескерту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Индекстерді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құру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синтаксисі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дерекқор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түріне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байланысты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өзгешеленуі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мүмкін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Сондықтан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Өз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дерекқорыңызда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индекстер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жасау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синтаксисін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b="1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тексеріңіз</a:t>
            </a:r>
            <a:r>
              <a:rPr lang="ru-RU" sz="1850" b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endParaRPr sz="1850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Индекс құру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50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Кестеде</a:t>
            </a:r>
            <a:r>
              <a:rPr lang="ru-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бірегей</a:t>
            </a:r>
            <a:r>
              <a:rPr lang="ru-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индекс </a:t>
            </a:r>
            <a:r>
              <a:rPr lang="ru-RU" sz="1850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жасайды</a:t>
            </a:r>
            <a:r>
              <a:rPr lang="ru-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 </a:t>
            </a:r>
            <a:r>
              <a:rPr lang="ru-RU" sz="1850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Қайталанатын</a:t>
            </a:r>
            <a:r>
              <a:rPr lang="ru-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мәндерге</a:t>
            </a:r>
            <a:r>
              <a:rPr lang="ru-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жол</a:t>
            </a:r>
            <a:r>
              <a:rPr lang="ru-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-RU" sz="1850" dirty="0" err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берілмейді</a:t>
            </a:r>
            <a:r>
              <a:rPr lang="ru-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850" dirty="0">
              <a:solidFill>
                <a:srgbClr val="0000CD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CREATE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UNIQUE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index_name</a:t>
            </a:r>
            <a:endParaRPr sz="1850" i="1" dirty="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850" dirty="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ON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table_name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(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column1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ru" sz="1850" i="1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column2</a:t>
            </a:r>
            <a:r>
              <a:rPr lang="ru" sz="1850" dirty="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...);</a:t>
            </a:r>
            <a:endParaRPr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SQL SERVER:</a:t>
            </a:r>
            <a:endParaRPr sz="1550">
              <a:solidFill>
                <a:srgbClr val="0000CD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DROP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5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550" i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table_name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ru" sz="1550" i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index_name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55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55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MySQL:</a:t>
            </a:r>
            <a:endParaRPr sz="155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5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ALTER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5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TABLE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550" i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table_name</a:t>
            </a:r>
            <a:endParaRPr sz="1550" i="1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DROP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5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550" i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index_name</a:t>
            </a:r>
            <a:r>
              <a:rPr lang="ru" sz="15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55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15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15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311700" y="271500"/>
            <a:ext cx="3999900" cy="42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b="1" dirty="0">
                <a:solidFill>
                  <a:srgbClr val="222222"/>
                </a:solidFill>
              </a:rPr>
              <a:t>CREATE CLUSTERED INDEX IX_CustomerRecord_YearlyIncome</a:t>
            </a:r>
            <a:endParaRPr sz="1400" b="1" dirty="0">
              <a:solidFill>
                <a:srgbClr val="222222"/>
              </a:solidFill>
            </a:endParaRPr>
          </a:p>
          <a:p>
            <a:pPr marL="190500" marR="1905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 b="1" dirty="0">
                <a:solidFill>
                  <a:srgbClr val="222222"/>
                </a:solidFill>
              </a:rPr>
              <a:t>ON CustomerRecord ([Yearly Income] ASC)</a:t>
            </a:r>
            <a:endParaRPr sz="1400" b="1" dirty="0">
              <a:solidFill>
                <a:srgbClr val="222222"/>
              </a:solidFill>
            </a:endParaRPr>
          </a:p>
          <a:p>
            <a:pPr marL="190500" marR="190500" lvl="0" indent="0" algn="l" rtl="0">
              <a:spcBef>
                <a:spcPts val="1700"/>
              </a:spcBef>
              <a:spcAft>
                <a:spcPts val="0"/>
              </a:spcAft>
              <a:buNone/>
            </a:pPr>
            <a:endParaRPr sz="1300" dirty="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1700"/>
              </a:spcBef>
              <a:spcAft>
                <a:spcPts val="0"/>
              </a:spcAft>
              <a:buNone/>
            </a:pP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Енді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сіз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«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Жылдық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кіріс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»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бағаны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деректерді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өсу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ретімен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сұрыптайтынын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көре</a:t>
            </a:r>
            <a:r>
              <a:rPr lang="ru-RU" sz="1300" dirty="0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ru-RU" sz="1300" dirty="0" err="1">
                <a:solidFill>
                  <a:srgbClr val="222222"/>
                </a:solidFill>
                <a:highlight>
                  <a:srgbClr val="FFFFFF"/>
                </a:highlight>
              </a:rPr>
              <a:t>аласыз</a:t>
            </a:r>
            <a:endParaRPr sz="1100" dirty="0">
              <a:solidFill>
                <a:schemeClr val="dk1"/>
              </a:solidFill>
            </a:endParaRPr>
          </a:p>
          <a:p>
            <a:pPr marL="190500" marR="1905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17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97" name="Google Shape;9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45723" y="2187125"/>
            <a:ext cx="4483725" cy="26286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0"/>
          <p:cNvSpPr txBox="1">
            <a:spLocks noGrp="1"/>
          </p:cNvSpPr>
          <p:nvPr>
            <p:ph type="body" idx="2"/>
          </p:nvPr>
        </p:nvSpPr>
        <p:spPr>
          <a:xfrm>
            <a:off x="4832400" y="346925"/>
            <a:ext cx="3999900" cy="42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241325"/>
            <a:ext cx="8520600" cy="43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Индекстердің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бірнеше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түрі</a:t>
            </a:r>
            <a:r>
              <a:rPr lang="ru-RU" sz="1400" dirty="0">
                <a:solidFill>
                  <a:schemeClr val="dk1"/>
                </a:solidFill>
              </a:rPr>
              <a:t> бар </a:t>
            </a:r>
            <a:r>
              <a:rPr lang="ru-RU" sz="1400" dirty="0" err="1">
                <a:solidFill>
                  <a:schemeClr val="dk1"/>
                </a:solidFill>
              </a:rPr>
              <a:t>және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оларды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кестеде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жасауға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болады</a:t>
            </a:r>
            <a:r>
              <a:rPr lang="ru-RU" sz="1400" dirty="0">
                <a:solidFill>
                  <a:schemeClr val="dk1"/>
                </a:solidFill>
              </a:rPr>
              <a:t>. </a:t>
            </a:r>
            <a:r>
              <a:rPr lang="ru-RU" sz="1400" dirty="0" err="1">
                <a:solidFill>
                  <a:schemeClr val="dk1"/>
                </a:solidFill>
              </a:rPr>
              <a:t>Сұраудың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en-US" sz="1400" dirty="0">
                <a:solidFill>
                  <a:schemeClr val="dk1"/>
                </a:solidFill>
              </a:rPr>
              <a:t>WHERE </a:t>
            </a:r>
            <a:r>
              <a:rPr lang="ru-RU" sz="1400" dirty="0" err="1">
                <a:solidFill>
                  <a:schemeClr val="dk1"/>
                </a:solidFill>
              </a:rPr>
              <a:t>сөйлемінде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en-US" sz="1400" dirty="0">
                <a:solidFill>
                  <a:schemeClr val="dk1"/>
                </a:solidFill>
              </a:rPr>
              <a:t>JOIN </a:t>
            </a:r>
            <a:r>
              <a:rPr lang="ru-RU" sz="1400" dirty="0" err="1">
                <a:solidFill>
                  <a:schemeClr val="dk1"/>
                </a:solidFill>
              </a:rPr>
              <a:t>сөйлемінде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немесе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en-US" sz="1400" dirty="0">
                <a:solidFill>
                  <a:schemeClr val="dk1"/>
                </a:solidFill>
              </a:rPr>
              <a:t>ORDER BY </a:t>
            </a:r>
            <a:r>
              <a:rPr lang="ru-RU" sz="1400" dirty="0" err="1">
                <a:solidFill>
                  <a:schemeClr val="dk1"/>
                </a:solidFill>
              </a:rPr>
              <a:t>сөйлемінде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пайдаланылатын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бағандарда</a:t>
            </a:r>
            <a:r>
              <a:rPr lang="ru-RU" sz="1400" dirty="0">
                <a:solidFill>
                  <a:schemeClr val="dk1"/>
                </a:solidFill>
              </a:rPr>
              <a:t> индекс бар </a:t>
            </a:r>
            <a:r>
              <a:rPr lang="ru-RU" sz="1400" dirty="0" err="1">
                <a:solidFill>
                  <a:schemeClr val="dk1"/>
                </a:solidFill>
              </a:rPr>
              <a:t>болса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ол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сұрау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өнімділігін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айтарлықтай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жақсарта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алады</a:t>
            </a:r>
            <a:r>
              <a:rPr lang="ru-RU" sz="1400" dirty="0">
                <a:solidFill>
                  <a:schemeClr val="dk1"/>
                </a:solidFill>
              </a:rPr>
              <a:t>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b="1" dirty="0" err="1">
                <a:solidFill>
                  <a:schemeClr val="dk1"/>
                </a:solidFill>
              </a:rPr>
              <a:t>Ескертулер</a:t>
            </a:r>
            <a:endParaRPr lang="ru-RU" sz="1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Индекстер</a:t>
            </a:r>
            <a:r>
              <a:rPr lang="ru-RU" sz="1400" dirty="0">
                <a:solidFill>
                  <a:schemeClr val="dk1"/>
                </a:solidFill>
              </a:rPr>
              <a:t> – </a:t>
            </a:r>
            <a:r>
              <a:rPr lang="ru-RU" sz="1400" dirty="0" err="1">
                <a:solidFill>
                  <a:schemeClr val="dk1"/>
                </a:solidFill>
              </a:rPr>
              <a:t>кесте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жолдарын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бойынша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сұрыптау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арқылы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оқу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сұрауларын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жылдамдату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тәсілі</a:t>
            </a:r>
            <a:r>
              <a:rPr lang="ru-RU" sz="1400" dirty="0">
                <a:solidFill>
                  <a:schemeClr val="dk1"/>
                </a:solidFill>
              </a:rPr>
              <a:t>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Шағын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дерекқорлар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үшін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индекстің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әсері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байқалмайды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бірақ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жолдар</a:t>
            </a:r>
            <a:r>
              <a:rPr lang="ru-RU" sz="1400" dirty="0">
                <a:solidFill>
                  <a:schemeClr val="dk1"/>
                </a:solidFill>
              </a:rPr>
              <a:t> саны </a:t>
            </a:r>
            <a:r>
              <a:rPr lang="ru-RU" sz="1400" dirty="0" err="1">
                <a:solidFill>
                  <a:schemeClr val="dk1"/>
                </a:solidFill>
              </a:rPr>
              <a:t>көп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болса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ол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өнімділікті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айтарлықтай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жақсарта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алады</a:t>
            </a:r>
            <a:r>
              <a:rPr lang="ru-RU" sz="1400" dirty="0">
                <a:solidFill>
                  <a:schemeClr val="dk1"/>
                </a:solidFill>
              </a:rPr>
              <a:t>. </a:t>
            </a:r>
            <a:r>
              <a:rPr lang="ru-RU" sz="1400" dirty="0" err="1">
                <a:solidFill>
                  <a:schemeClr val="dk1"/>
                </a:solidFill>
              </a:rPr>
              <a:t>Кестенің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әрбір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жолын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тексерудің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орнына</a:t>
            </a:r>
            <a:r>
              <a:rPr lang="ru-RU" sz="1400" dirty="0">
                <a:solidFill>
                  <a:schemeClr val="dk1"/>
                </a:solidFill>
              </a:rPr>
              <a:t> сервер </a:t>
            </a:r>
            <a:r>
              <a:rPr lang="ru-RU" sz="1400" dirty="0" err="1">
                <a:solidFill>
                  <a:schemeClr val="dk1"/>
                </a:solidFill>
              </a:rPr>
              <a:t>индексте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екілік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іздеуді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орындай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алады</a:t>
            </a:r>
            <a:r>
              <a:rPr lang="ru-RU" sz="1400" dirty="0">
                <a:solidFill>
                  <a:schemeClr val="dk1"/>
                </a:solidFill>
              </a:rPr>
              <a:t>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chemeClr val="dk1"/>
                </a:solidFill>
              </a:rPr>
              <a:t>Сондай-ақ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en-US" sz="1400" dirty="0">
                <a:solidFill>
                  <a:schemeClr val="dk1"/>
                </a:solidFill>
              </a:rPr>
              <a:t>INSERT </a:t>
            </a:r>
            <a:r>
              <a:rPr lang="ru-RU" sz="1400" dirty="0" err="1">
                <a:solidFill>
                  <a:schemeClr val="dk1"/>
                </a:solidFill>
              </a:rPr>
              <a:t>орындалған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сайын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немесе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баған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жаңартылған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сайын</a:t>
            </a:r>
            <a:r>
              <a:rPr lang="ru-RU" sz="1400" dirty="0">
                <a:solidFill>
                  <a:schemeClr val="dk1"/>
                </a:solidFill>
              </a:rPr>
              <a:t>, индекс </a:t>
            </a:r>
            <a:r>
              <a:rPr lang="ru-RU" sz="1400" dirty="0" err="1">
                <a:solidFill>
                  <a:schemeClr val="dk1"/>
                </a:solidFill>
              </a:rPr>
              <a:t>жаңартылуы</a:t>
            </a:r>
            <a:r>
              <a:rPr lang="ru-RU" sz="1400" dirty="0">
                <a:solidFill>
                  <a:schemeClr val="dk1"/>
                </a:solidFill>
              </a:rPr>
              <a:t> керек. </a:t>
            </a:r>
            <a:r>
              <a:rPr lang="ru-RU" sz="1400" dirty="0" err="1">
                <a:solidFill>
                  <a:schemeClr val="dk1"/>
                </a:solidFill>
              </a:rPr>
              <a:t>Бұл</a:t>
            </a:r>
            <a:r>
              <a:rPr lang="ru-RU" sz="1400" dirty="0">
                <a:solidFill>
                  <a:schemeClr val="dk1"/>
                </a:solidFill>
              </a:rPr>
              <a:t> ТАҢДАУ </a:t>
            </a:r>
            <a:r>
              <a:rPr lang="ru-RU" sz="1400" dirty="0" err="1">
                <a:solidFill>
                  <a:schemeClr val="dk1"/>
                </a:solidFill>
              </a:rPr>
              <a:t>сұрауында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бүкіл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кестені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сканерлеу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сияқты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қымбат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емес</a:t>
            </a:r>
            <a:r>
              <a:rPr lang="ru-RU" sz="1400" dirty="0">
                <a:solidFill>
                  <a:schemeClr val="dk1"/>
                </a:solidFill>
              </a:rPr>
              <a:t>, </a:t>
            </a:r>
            <a:r>
              <a:rPr lang="ru-RU" sz="1400" dirty="0" err="1">
                <a:solidFill>
                  <a:schemeClr val="dk1"/>
                </a:solidFill>
              </a:rPr>
              <a:t>бірақ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әлі</a:t>
            </a:r>
            <a:r>
              <a:rPr lang="ru-RU" sz="1400" dirty="0">
                <a:solidFill>
                  <a:schemeClr val="dk1"/>
                </a:solidFill>
              </a:rPr>
              <a:t> де </a:t>
            </a:r>
            <a:r>
              <a:rPr lang="ru-RU" sz="1400" dirty="0" err="1">
                <a:solidFill>
                  <a:schemeClr val="dk1"/>
                </a:solidFill>
              </a:rPr>
              <a:t>есте</a:t>
            </a:r>
            <a:r>
              <a:rPr lang="ru-RU" sz="1400" dirty="0">
                <a:solidFill>
                  <a:schemeClr val="dk1"/>
                </a:solidFill>
              </a:rPr>
              <a:t> </a:t>
            </a:r>
            <a:r>
              <a:rPr lang="ru-RU" sz="1400" dirty="0" err="1">
                <a:solidFill>
                  <a:schemeClr val="dk1"/>
                </a:solidFill>
              </a:rPr>
              <a:t>сақтау</a:t>
            </a:r>
            <a:r>
              <a:rPr lang="ru-RU" sz="1400" dirty="0">
                <a:solidFill>
                  <a:schemeClr val="dk1"/>
                </a:solidFill>
              </a:rPr>
              <a:t> керек </a:t>
            </a:r>
            <a:r>
              <a:rPr lang="ru-RU" sz="1400" dirty="0" err="1">
                <a:solidFill>
                  <a:schemeClr val="dk1"/>
                </a:solidFill>
              </a:rPr>
              <a:t>нәрсе</a:t>
            </a:r>
            <a:r>
              <a:rPr lang="ru-RU" sz="1400" dirty="0">
                <a:solidFill>
                  <a:schemeClr val="dk1"/>
                </a:solidFill>
              </a:rPr>
              <a:t>.</a:t>
            </a:r>
            <a:endParaRPr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1232</Words>
  <Application>Microsoft Office PowerPoint</Application>
  <PresentationFormat>On-screen Show (16:9)</PresentationFormat>
  <Paragraphs>100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Consolas</vt:lpstr>
      <vt:lpstr>Times New Roman</vt:lpstr>
      <vt:lpstr>Simple Light</vt:lpstr>
      <vt:lpstr>Лекция 10</vt:lpstr>
      <vt:lpstr>Кіріспе</vt:lpstr>
      <vt:lpstr>PowerPoint Presentation</vt:lpstr>
      <vt:lpstr>PowerPoint Presentation</vt:lpstr>
      <vt:lpstr>Индекс құру синтаксисі</vt:lpstr>
      <vt:lpstr>Индекс құру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Мысалдар</vt:lpstr>
      <vt:lpstr>PowerPoint Presentation</vt:lpstr>
      <vt:lpstr>Мысалдар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8</dc:title>
  <dc:creator>Aidana Karibayeva</dc:creator>
  <cp:lastModifiedBy>Aidana Karibayeva</cp:lastModifiedBy>
  <cp:revision>8</cp:revision>
  <dcterms:modified xsi:type="dcterms:W3CDTF">2024-11-05T16:37:46Z</dcterms:modified>
</cp:coreProperties>
</file>